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4C9DE7-7020-4D4D-8341-04AEB78A5D42}" type="datetimeFigureOut">
              <a:rPr lang="en-AU" smtClean="0"/>
              <a:t>30/07/2014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D996E6-8470-43EA-A448-A0FFD110EE7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789040"/>
            <a:ext cx="4320480" cy="882119"/>
          </a:xfrm>
        </p:spPr>
        <p:txBody>
          <a:bodyPr/>
          <a:lstStyle/>
          <a:p>
            <a:r>
              <a:rPr lang="en-AU" dirty="0" smtClean="0"/>
              <a:t>TERM 3 2014</a:t>
            </a:r>
          </a:p>
          <a:p>
            <a:r>
              <a:rPr lang="en-AU" dirty="0" smtClean="0"/>
              <a:t>Andrea McDonald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980729"/>
            <a:ext cx="7175351" cy="2088232"/>
          </a:xfrm>
        </p:spPr>
        <p:txBody>
          <a:bodyPr/>
          <a:lstStyle/>
          <a:p>
            <a:r>
              <a:rPr lang="en-AU" dirty="0" smtClean="0"/>
              <a:t>MATHS ASSESSMENT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951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52897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AU" b="1" dirty="0"/>
              <a:t>Set up and recording – ‘</a:t>
            </a:r>
            <a:r>
              <a:rPr lang="en-AU" b="1" dirty="0" err="1"/>
              <a:t>markbook</a:t>
            </a:r>
            <a:r>
              <a:rPr lang="en-AU" b="1" dirty="0" smtClean="0"/>
              <a:t>’</a:t>
            </a:r>
          </a:p>
          <a:p>
            <a:pPr marL="45720" indent="0">
              <a:buNone/>
            </a:pPr>
            <a:endParaRPr lang="en-AU" dirty="0"/>
          </a:p>
          <a:p>
            <a:pPr lvl="0"/>
            <a:r>
              <a:rPr lang="en-AU" dirty="0"/>
              <a:t>Start with report card headings</a:t>
            </a:r>
          </a:p>
          <a:p>
            <a:pPr lvl="0"/>
            <a:r>
              <a:rPr lang="en-AU" dirty="0"/>
              <a:t>List of concepts for </a:t>
            </a:r>
            <a:r>
              <a:rPr lang="en-AU" dirty="0" err="1"/>
              <a:t>Sem</a:t>
            </a:r>
            <a:r>
              <a:rPr lang="en-AU" dirty="0"/>
              <a:t> 2 (from content description and elaborations, progression points)</a:t>
            </a:r>
          </a:p>
          <a:p>
            <a:pPr lvl="0"/>
            <a:r>
              <a:rPr lang="en-AU" dirty="0"/>
              <a:t>List of assessment items for each concept (sources – tracker, other written test, investigation, formal observation and /or interview during group/hands on task)</a:t>
            </a:r>
          </a:p>
          <a:p>
            <a:pPr lvl="0"/>
            <a:r>
              <a:rPr lang="en-AU" dirty="0"/>
              <a:t>Write the assessment items into the term plan (summative and formative) </a:t>
            </a:r>
          </a:p>
        </p:txBody>
      </p:sp>
    </p:spTree>
    <p:extLst>
      <p:ext uri="{BB962C8B-B14F-4D97-AF65-F5344CB8AC3E}">
        <p14:creationId xmlns:p14="http://schemas.microsoft.com/office/powerpoint/2010/main" val="2206084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003754"/>
              </p:ext>
            </p:extLst>
          </p:nvPr>
        </p:nvGraphicFramePr>
        <p:xfrm>
          <a:off x="467544" y="581024"/>
          <a:ext cx="7593570" cy="6016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9357"/>
                <a:gridCol w="759357"/>
                <a:gridCol w="759357"/>
                <a:gridCol w="759357"/>
                <a:gridCol w="759357"/>
                <a:gridCol w="759357"/>
                <a:gridCol w="759357"/>
                <a:gridCol w="759357"/>
                <a:gridCol w="759357"/>
                <a:gridCol w="759357"/>
              </a:tblGrid>
              <a:tr h="424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A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 dirty="0">
                          <a:effectLst/>
                        </a:rPr>
                        <a:t>Number and Algebra</a:t>
                      </a:r>
                      <a:endParaRPr lang="en-A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89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A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Fractions and Decimals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89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A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FRACTION OF SHAPES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FRACTIONS OF COLLECTIONS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39745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CONCEPT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vert="vert27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 dirty="0">
                          <a:effectLst/>
                        </a:rPr>
                        <a:t>C LEVEL NA 22 show fraction of shapes</a:t>
                      </a:r>
                      <a:endParaRPr lang="en-A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vert="vert27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 dirty="0">
                          <a:effectLst/>
                        </a:rPr>
                        <a:t>A-E LEVEL calculate fraction of each pizza - investigation 8</a:t>
                      </a:r>
                      <a:endParaRPr lang="en-A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vert="vert27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A-E LEVEL calculate fraction of pizza left over - investigation 8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vert="vert27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 dirty="0">
                          <a:effectLst/>
                        </a:rPr>
                        <a:t>A-E LEVEL hands on activity - how many ways can you show quarters by cutting a square?</a:t>
                      </a:r>
                      <a:endParaRPr lang="en-A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vert="vert27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C LEVEL NA 23 show fractions of collections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vert="vert27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C LEVEL NA 23 Name fraction of collections shown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vert="vert27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A-E LEVEL card  game - match/make sets of picture, symbol, words for 1/2, 1/4, 1/8 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vert="vert27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AB EXTENSION -show the whole set, given the part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vert="vert27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OVERALL RATING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vert="vert270" anchor="b"/>
                </a:tc>
              </a:tr>
              <a:tr h="35390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DATE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</a:tr>
              <a:tr h="35390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Sam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</a:tr>
              <a:tr h="35390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James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</a:tr>
              <a:tr h="35390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>
                          <a:effectLst/>
                        </a:rPr>
                        <a:t> </a:t>
                      </a:r>
                      <a:endParaRPr lang="en-AU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1000" dirty="0">
                          <a:effectLst/>
                        </a:rPr>
                        <a:t> </a:t>
                      </a:r>
                      <a:endParaRPr lang="en-A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463" marR="65463" marT="0" marB="0" anchor="b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95536" y="319415"/>
            <a:ext cx="69847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SAMPLE MARKBOOK</a:t>
            </a:r>
            <a:endParaRPr kumimoji="0" lang="en-A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305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5649808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en-AU" b="1" dirty="0"/>
              <a:t>Points to note </a:t>
            </a:r>
            <a:endParaRPr lang="en-AU" b="1" dirty="0" smtClean="0"/>
          </a:p>
          <a:p>
            <a:pPr marL="45720" indent="0">
              <a:buNone/>
            </a:pPr>
            <a:endParaRPr lang="en-AU" dirty="0"/>
          </a:p>
          <a:p>
            <a:pPr lvl="0"/>
            <a:r>
              <a:rPr lang="en-AU" dirty="0"/>
              <a:t>Tracker is not evidence of A – in some cases may be evidence of B, generally tracker items test knowledge and proficiency at year level standard</a:t>
            </a:r>
          </a:p>
          <a:p>
            <a:pPr lvl="0"/>
            <a:r>
              <a:rPr lang="en-AU" dirty="0"/>
              <a:t>Need to consider sources of A/B evidence – investigation, differentiation sheet, online (</a:t>
            </a:r>
            <a:r>
              <a:rPr lang="en-AU" dirty="0" err="1"/>
              <a:t>eg</a:t>
            </a:r>
            <a:r>
              <a:rPr lang="en-AU" dirty="0"/>
              <a:t> IXL) at higher level, any hands on task or test where an extension element exists</a:t>
            </a:r>
          </a:p>
          <a:p>
            <a:pPr lvl="0"/>
            <a:r>
              <a:rPr lang="en-AU" dirty="0"/>
              <a:t>Some concepts are cumulative over a semester </a:t>
            </a:r>
            <a:r>
              <a:rPr lang="en-AU" dirty="0" err="1"/>
              <a:t>eg</a:t>
            </a:r>
            <a:r>
              <a:rPr lang="en-AU" dirty="0"/>
              <a:t> addition algorithm, number facts.  For these, assessment along the way (including trackers) is formative – the assessment at the end is summative.  You cannot average out the tracker pages or results of other tasks for cumulative concepts.  How will you record these? – as a continuum (like a scale), could record on progression points – highlight as you collect evidence that students know/can do each point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0196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55778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AU" b="1" dirty="0"/>
              <a:t>You can only legitimately give a rating if</a:t>
            </a:r>
            <a:r>
              <a:rPr lang="en-AU" b="1" dirty="0" smtClean="0"/>
              <a:t>:</a:t>
            </a:r>
          </a:p>
          <a:p>
            <a:pPr marL="45720" indent="0">
              <a:buNone/>
            </a:pPr>
            <a:endParaRPr lang="en-AU" dirty="0"/>
          </a:p>
          <a:p>
            <a:pPr lvl="0"/>
            <a:r>
              <a:rPr lang="en-AU" dirty="0"/>
              <a:t>You have adequately taught the concept </a:t>
            </a:r>
          </a:p>
          <a:p>
            <a:pPr lvl="0"/>
            <a:r>
              <a:rPr lang="en-AU" dirty="0"/>
              <a:t>You have used a range of assessment items</a:t>
            </a:r>
          </a:p>
          <a:p>
            <a:pPr lvl="0"/>
            <a:r>
              <a:rPr lang="en-AU" dirty="0"/>
              <a:t>You have used a balance of assessment methods (for learning styles, alternate methods for low-level readers)</a:t>
            </a:r>
          </a:p>
          <a:p>
            <a:pPr lvl="0"/>
            <a:r>
              <a:rPr lang="en-AU" dirty="0"/>
              <a:t>Alternative assessments are required for IEP students who are working at a lower level.</a:t>
            </a:r>
          </a:p>
          <a:p>
            <a:pPr lvl="0"/>
            <a:r>
              <a:rPr lang="en-AU" dirty="0"/>
              <a:t>Your assessment tasks actually assess what you think you are assessing (they match the concepts/intended outcomes)</a:t>
            </a:r>
          </a:p>
          <a:p>
            <a:pPr lvl="0"/>
            <a:r>
              <a:rPr lang="en-AU" dirty="0"/>
              <a:t>You have given students adequate opportunity to demonstrate A or B level achievement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80787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5289768"/>
          </a:xfrm>
        </p:spPr>
        <p:txBody>
          <a:bodyPr/>
          <a:lstStyle/>
          <a:p>
            <a:pPr marL="45720" indent="0">
              <a:buNone/>
            </a:pPr>
            <a:r>
              <a:rPr lang="en-AU" b="1" dirty="0"/>
              <a:t>Aim to avoid end of semester/term over </a:t>
            </a:r>
            <a:r>
              <a:rPr lang="en-AU" b="1" dirty="0" smtClean="0"/>
              <a:t>assessment</a:t>
            </a:r>
          </a:p>
          <a:p>
            <a:endParaRPr lang="en-AU" dirty="0"/>
          </a:p>
          <a:p>
            <a:pPr lvl="0"/>
            <a:r>
              <a:rPr lang="en-AU" dirty="0"/>
              <a:t>Finish assessing as concepts are wrapped up for the semester – do the rating and report comment at that point. </a:t>
            </a:r>
          </a:p>
          <a:p>
            <a:pPr lvl="0"/>
            <a:r>
              <a:rPr lang="en-AU" dirty="0"/>
              <a:t>Write your comment bank at the start of the semester</a:t>
            </a:r>
          </a:p>
          <a:p>
            <a:pPr lvl="0"/>
            <a:r>
              <a:rPr lang="en-AU" dirty="0"/>
              <a:t>Choose to comment mostly on Term 1 and 3 concepts to get most of Maths comment done well ahead of reporting – need to make sure you cover different areas in each of these terms to do this</a:t>
            </a:r>
          </a:p>
          <a:p>
            <a:pPr lvl="0"/>
            <a:r>
              <a:rPr lang="en-AU" dirty="0"/>
              <a:t>Still make sure you cover all areas over the semester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00746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5289768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AU" b="1" dirty="0"/>
              <a:t>How will I record in my </a:t>
            </a:r>
            <a:r>
              <a:rPr lang="en-AU" b="1" dirty="0" err="1"/>
              <a:t>markbook</a:t>
            </a:r>
            <a:r>
              <a:rPr lang="en-AU" b="1" dirty="0" smtClean="0"/>
              <a:t>?</a:t>
            </a:r>
          </a:p>
          <a:p>
            <a:pPr marL="45720" indent="0">
              <a:buNone/>
            </a:pPr>
            <a:endParaRPr lang="en-AU" dirty="0"/>
          </a:p>
          <a:p>
            <a:pPr lvl="0"/>
            <a:r>
              <a:rPr lang="en-AU" dirty="0"/>
              <a:t>The criteria/concept must be recorded (not just ‘MG15’ </a:t>
            </a:r>
            <a:r>
              <a:rPr lang="en-AU" dirty="0" err="1"/>
              <a:t>etc</a:t>
            </a:r>
            <a:r>
              <a:rPr lang="en-AU" dirty="0"/>
              <a:t>) – why?</a:t>
            </a:r>
          </a:p>
          <a:p>
            <a:pPr lvl="0"/>
            <a:r>
              <a:rPr lang="en-AU" dirty="0"/>
              <a:t>Should you record the score for trackers and tests or a rating (A-E)?  more value in rating the concepts covered (links to progression points and investigation criteria sheets), scores need to be translated into ratings A-E at some point anyway</a:t>
            </a:r>
          </a:p>
          <a:p>
            <a:pPr lvl="0"/>
            <a:r>
              <a:rPr lang="en-AU" dirty="0"/>
              <a:t>For tracker pages where students get everything right (evidence of year level standard) can’t record this as a ‘C’ which will be averaged out with other criteria, because with an extension task, they may actually perform beyond a ‘C’.  How will you record this?  E, D, √ (tick)?  Other</a:t>
            </a:r>
            <a:r>
              <a:rPr lang="en-AU" dirty="0" smtClean="0"/>
              <a:t>?</a:t>
            </a:r>
            <a:r>
              <a:rPr lang="en-AU" dirty="0"/>
              <a:t> 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21853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12697232"/>
              </p:ext>
            </p:extLst>
          </p:nvPr>
        </p:nvGraphicFramePr>
        <p:xfrm>
          <a:off x="971600" y="1412778"/>
          <a:ext cx="7632848" cy="47525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7053"/>
                <a:gridCol w="1270106"/>
                <a:gridCol w="1239574"/>
                <a:gridCol w="1227363"/>
                <a:gridCol w="1242627"/>
                <a:gridCol w="1386125"/>
              </a:tblGrid>
              <a:tr h="2516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 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A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B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C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D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E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8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Degree of accuracy </a:t>
                      </a:r>
                      <a:endParaRPr lang="en-A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 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Accurately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Accurately (self-corrected minor errors)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Made minor errors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Needed teacher assistance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Did not understand/was unable to complete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8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Degree of efficiency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Used an efficient strategy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Used a reasonable strategy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With help, used a strategy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Needed guidance to identify how to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Could not 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8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Degree of independence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Explored the problem and independently 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With prompting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Needed help to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Needed teacher guidance to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Did not understand the concept of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26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Degree of detail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Gave a detailed and confident explanation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Described how they …</a:t>
                      </a:r>
                      <a:endParaRPr lang="en-A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Described some of the …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Briefly described some of</a:t>
                      </a:r>
                      <a:endParaRPr lang="en-A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Description was confused/ incomplete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</a:rPr>
                        <a:t>Was unable to describe</a:t>
                      </a:r>
                      <a:endParaRPr lang="en-A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567354"/>
            <a:ext cx="676875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Suggestion </a:t>
            </a:r>
            <a:r>
              <a:rPr kumimoji="0" lang="en-A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for</a:t>
            </a:r>
            <a:r>
              <a:rPr kumimoji="0" lang="en-A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assessing investigations</a:t>
            </a:r>
            <a:endParaRPr kumimoji="0" lang="en-A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Distinction between A – E can be:   </a:t>
            </a:r>
            <a:endParaRPr kumimoji="0" lang="en-A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599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5289768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AU" b="1" dirty="0"/>
              <a:t>Implications </a:t>
            </a:r>
            <a:r>
              <a:rPr lang="en-AU" b="1" dirty="0" smtClean="0"/>
              <a:t>are</a:t>
            </a:r>
          </a:p>
          <a:p>
            <a:pPr marL="45720" indent="0">
              <a:buNone/>
            </a:pPr>
            <a:endParaRPr lang="en-AU" dirty="0" smtClean="0"/>
          </a:p>
          <a:p>
            <a:pPr lvl="0"/>
            <a:r>
              <a:rPr lang="en-AU" dirty="0" smtClean="0"/>
              <a:t>You need to assess each step as it happens because:</a:t>
            </a:r>
          </a:p>
          <a:p>
            <a:pPr lvl="0"/>
            <a:r>
              <a:rPr lang="en-AU" dirty="0" smtClean="0"/>
              <a:t>Some </a:t>
            </a:r>
            <a:r>
              <a:rPr lang="en-AU" dirty="0"/>
              <a:t>are processes (ways of working) which need to be seen.</a:t>
            </a:r>
          </a:p>
          <a:p>
            <a:pPr lvl="0"/>
            <a:r>
              <a:rPr lang="en-AU" dirty="0"/>
              <a:t>Some are based on degrees of assistance – you don’t just leave students to do the step on their own and then assess.  You give help along the way as needed.  How to assess this?  Read the step/task – those who can go ahead and do this are an A.  Give a whole class prompt – those who can now do it are a B.  Give a strategy/structure </a:t>
            </a:r>
            <a:r>
              <a:rPr lang="en-AU" dirty="0" err="1"/>
              <a:t>etc</a:t>
            </a:r>
            <a:r>
              <a:rPr lang="en-AU" dirty="0"/>
              <a:t> to the class/group – those who now succeed are a C.  Give individual prompting/questioning/ guidance – those who are now successful are a D.  Have a class list ready and record as you go.</a:t>
            </a:r>
          </a:p>
          <a:p>
            <a:pPr lvl="0"/>
            <a:r>
              <a:rPr lang="en-AU" dirty="0"/>
              <a:t>An investigation is a multi-part task.  For students to be able to correctly complete subsequent parts/steps, the previous section needs to be correct.  You need to assess each step and then give correction so that all students have the opportunity to succeed on the subsequent steps.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47723867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</TotalTime>
  <Words>1007</Words>
  <Application>Microsoft Macintosh PowerPoint</Application>
  <PresentationFormat>On-screen Show (4:3)</PresentationFormat>
  <Paragraphs>128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Slipstream</vt:lpstr>
      <vt:lpstr>MATHS ASSESSMENT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MATHS ASSESSMENT</dc:title>
  <dc:creator>andrea.mcdonald</dc:creator>
  <cp:lastModifiedBy>Glasshouse Country Christian College</cp:lastModifiedBy>
  <cp:revision>5</cp:revision>
  <dcterms:created xsi:type="dcterms:W3CDTF">2014-07-25T04:14:52Z</dcterms:created>
  <dcterms:modified xsi:type="dcterms:W3CDTF">2014-07-30T09:54:13Z</dcterms:modified>
</cp:coreProperties>
</file>